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3" r:id="rId9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8" Type="http://schemas.openxmlformats.org/officeDocument/2006/relationships/slide" Target="slides/slide2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0" name="Shape 3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1" name="Google Shape;3811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2" name="Google Shape;381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8.xml"/></Relationships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3" name="Shape 3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4" name="Google Shape;3814;p58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zh-CN"/>
              <a:t>Models of Communication</a:t>
            </a:r>
            <a:endParaRPr/>
          </a:p>
        </p:txBody>
      </p:sp>
      <p:sp>
        <p:nvSpPr>
          <p:cNvPr id="3815" name="Google Shape;3815;p584"/>
          <p:cNvSpPr txBox="1"/>
          <p:nvPr>
            <p:ph idx="1" type="body"/>
          </p:nvPr>
        </p:nvSpPr>
        <p:spPr>
          <a:xfrm>
            <a:off x="1257300" y="1043753"/>
            <a:ext cx="78867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2250" lvl="0" marL="254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 sz="1500"/>
              <a:t>Linear Model of Communication (Shannon 1948)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Communication moves linearly and one-directional: from source to destination 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Emphasized transmission of the signal over the meaning of the message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Disruption of transmitted signal is called NOISE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Used by Bell in developing the telephone</a:t>
            </a:r>
            <a:endParaRPr/>
          </a:p>
          <a:p>
            <a:pPr indent="0" lvl="1" marL="30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-222250" lvl="0" marL="254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 sz="1500"/>
              <a:t>Transactional Model of Communication (Barnlund 1970)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Communication is a two-way process 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Meaning is created at multiple points within the process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Meaning is co-created simultaneously by both communicators</a:t>
            </a:r>
            <a:endParaRPr/>
          </a:p>
          <a:p>
            <a:pPr indent="0" lvl="1" marL="30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-222250" lvl="0" marL="254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CN" sz="1500"/>
              <a:t>Encoding/Decoding Model(Hall 1973)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Cultural, political, and economic contexts influence how messages are produced and received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Decoding a message determines meaning as much as encoding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zh-CN" sz="1200"/>
              <a:t>Used to analyze television discourse</a:t>
            </a:r>
            <a:endParaRPr/>
          </a:p>
          <a:p>
            <a:pPr indent="0" lvl="1" marL="30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0" lvl="0" marL="25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25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